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7" r:id="rId2"/>
    <p:sldId id="292" r:id="rId3"/>
    <p:sldId id="277" r:id="rId4"/>
    <p:sldId id="283" r:id="rId5"/>
    <p:sldId id="284" r:id="rId6"/>
    <p:sldId id="290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281" r:id="rId2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66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43" autoAdjust="0"/>
    <p:restoredTop sz="90929"/>
  </p:normalViewPr>
  <p:slideViewPr>
    <p:cSldViewPr>
      <p:cViewPr varScale="1">
        <p:scale>
          <a:sx n="61" d="100"/>
          <a:sy n="61" d="100"/>
        </p:scale>
        <p:origin x="162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2F1C718-31DD-4344-8BA0-E7A2936E3D04}" type="datetimeFigureOut">
              <a:rPr lang="cs-CZ" smtClean="0"/>
              <a:t>06.09.2023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557C18-DC9A-4972-BEB4-04A5B67397F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234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557C18-DC9A-4972-BEB4-04A5B67397F5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5161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dirty="0"/>
              <a:t>Ministerstvo práce a sociálních věcí, odbor sociálních služeb, sociální práce a sociálního bydlení         Tel.: 221 922 014, e-mail: david.pospisil@mpsv.cz, www.mpsv.cz, www.noviny-mpsv.cz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0EEE8-FBCB-4755-8563-EE3C001E680F}" type="slidenum">
              <a:rPr lang="en-US" altLang="cs-CZ"/>
              <a:pPr/>
              <a:t>‹#›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2757601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dirty="0"/>
              <a:t>Ministerstvo práce a sociálních věcí, odbor sociálních služeb, sociální práce a sociálního bydlení         Tel.: 221 922 014, e-mail: david.pospisil@mpsv.cz, www.mpsv.cz, www.noviny-mpsv.cz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F76CD-8695-4861-BAF6-2DEFBF17DBE6}" type="slidenum">
              <a:rPr lang="en-US" altLang="cs-CZ"/>
              <a:pPr/>
              <a:t>‹#›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2352162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dirty="0"/>
              <a:t>Ministerstvo práce a sociálních věcí, odbor sociálních služeb, sociální práce a sociálního bydlení         Tel.: 221 922 014, e-mail: david.pospisil@mpsv.cz, www.mpsv.cz, www.noviny-mpsv.cz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CA250-A298-4594-BDB4-1B8A10DA11F2}" type="slidenum">
              <a:rPr lang="en-US" altLang="cs-CZ"/>
              <a:pPr/>
              <a:t>‹#›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434228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dirty="0"/>
              <a:t>Ministerstvo práce a sociálních věcí, odbor sociálních služeb, sociální práce a sociálního bydlení         Tel.: 221 922 014, e-mail: david.pospisil@mpsv.cz, www.mpsv.cz, www.noviny-mpsv.cz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3AB28-271D-422A-8D74-DB6BE17F3348}" type="slidenum">
              <a:rPr lang="en-US" altLang="cs-CZ"/>
              <a:pPr/>
              <a:t>‹#›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4144049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dirty="0"/>
              <a:t>Ministerstvo práce a sociálních věcí, odbor sociálních služeb, sociální práce a sociálního bydlení         Tel.: 221 922 014, e-mail: david.pospisil@mpsv.cz, www.mpsv.cz, www.noviny-mpsv.cz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ABEA-BB8A-4A2F-B33B-F06294151F98}" type="slidenum">
              <a:rPr lang="en-US" altLang="cs-CZ"/>
              <a:pPr/>
              <a:t>‹#›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795812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dirty="0"/>
              <a:t>Ministerstvo práce a sociálních věcí, odbor sociálních služeb, sociální práce a sociálního bydlení         Tel.: 221 922 014, e-mail: david.pospisil@mpsv.cz, www.mpsv.cz, www.noviny-mpsv.cz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BD344-4AB0-44E6-BB0F-9346803B9D7E}" type="slidenum">
              <a:rPr lang="en-US" altLang="cs-CZ"/>
              <a:pPr/>
              <a:t>‹#›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4090802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dirty="0"/>
              <a:t>Ministerstvo práce a sociálních věcí, odbor sociálních služeb, sociální práce a sociálního bydlení         Tel.: 221 922 014, e-mail: david.pospisil@mpsv.cz, www.mpsv.cz, www.noviny-mpsv.cz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3103B-430C-4A22-BB18-DD92A1FEBCFF}" type="slidenum">
              <a:rPr lang="en-US" altLang="cs-CZ"/>
              <a:pPr/>
              <a:t>‹#›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764421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dirty="0"/>
              <a:t>Ministerstvo práce a sociálních věcí, odbor sociálních služeb, sociální práce a sociálního bydlení         Tel.: 221 922 014, e-mail: david.pospisil@mpsv.cz, www.mpsv.cz, www.noviny-mpsv.cz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DB6AD-B457-4F6F-B1D5-9C03316091D2}" type="slidenum">
              <a:rPr lang="en-US" altLang="cs-CZ"/>
              <a:pPr/>
              <a:t>‹#›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2046191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dirty="0"/>
              <a:t>Ministerstvo práce a sociálních věcí, odbor sociálních služeb, sociální práce a sociálního bydlení         Tel.: 221 922 014, e-mail: david.pospisil@mpsv.cz, www.mpsv.cz, www.noviny-mpsv.cz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7F1DB-48F7-4F3D-8AEC-9FE740E2E076}" type="slidenum">
              <a:rPr lang="en-US" altLang="cs-CZ"/>
              <a:pPr/>
              <a:t>‹#›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865196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dirty="0"/>
              <a:t>Ministerstvo práce a sociálních věcí, odbor sociálních služeb, sociální práce a sociálního bydlení         Tel.: 221 922 014, e-mail: david.pospisil@mpsv.cz, www.mpsv.cz, www.noviny-mpsv.cz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50A68-6EC0-4739-BADC-39D4A3CA344D}" type="slidenum">
              <a:rPr lang="en-US" altLang="cs-CZ"/>
              <a:pPr/>
              <a:t>‹#›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89957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dirty="0"/>
              <a:t>Ministerstvo práce a sociálních věcí, odbor sociálních služeb, sociální práce a sociálního bydlení         Tel.: 221 922 014, e-mail: david.pospisil@mpsv.cz, www.mpsv.cz, www.noviny-mpsv.cz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C1BBB-3267-48C0-AD36-EC98E066B042}" type="slidenum">
              <a:rPr lang="en-US" altLang="cs-CZ"/>
              <a:pPr/>
              <a:t>‹#›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95001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/>
              <a:t>Click to edit Master text styles</a:t>
            </a:r>
          </a:p>
          <a:p>
            <a:pPr lvl="1"/>
            <a:r>
              <a:rPr lang="en-US" altLang="cs-CZ"/>
              <a:t>Second level</a:t>
            </a:r>
          </a:p>
          <a:p>
            <a:pPr lvl="2"/>
            <a:r>
              <a:rPr lang="en-US" altLang="cs-CZ"/>
              <a:t>Third level</a:t>
            </a:r>
          </a:p>
          <a:p>
            <a:pPr lvl="3"/>
            <a:r>
              <a:rPr lang="en-US" altLang="cs-CZ"/>
              <a:t>Fourth level</a:t>
            </a:r>
          </a:p>
          <a:p>
            <a:pPr lvl="4"/>
            <a:r>
              <a:rPr lang="en-US" altLang="cs-CZ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cs-CZ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cs-CZ" dirty="0"/>
              <a:t>Ministerstvo práce a sociálních věcí, odbor sociálních služeb, sociální práce a sociálního bydlení         Tel.: 221 922 014, e-mail: david.pospisil@mpsv.cz, www.mpsv.cz, www.noviny-mpsv.cz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6DA3352-D602-4B77-9CE2-2643411DDBC2}" type="slidenum">
              <a:rPr lang="en-US" altLang="cs-CZ"/>
              <a:pPr/>
              <a:t>‹#›</a:t>
            </a:fld>
            <a:endParaRPr lang="en-US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1030" descr="C:\BARA\MPSV-manualall\pptsablona\uvodst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9" name="Text Box 1031"/>
          <p:cNvSpPr txBox="1">
            <a:spLocks noChangeArrowheads="1"/>
          </p:cNvSpPr>
          <p:nvPr/>
        </p:nvSpPr>
        <p:spPr bwMode="auto">
          <a:xfrm>
            <a:off x="2627784" y="1772816"/>
            <a:ext cx="5943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Jednání s aktéry v oblasti sociálních služeb</a:t>
            </a:r>
          </a:p>
          <a:p>
            <a:pPr algn="ctr"/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říprava novely </a:t>
            </a:r>
            <a:r>
              <a:rPr lang="cs-CZ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ZoSS</a:t>
            </a: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6. 9. 2023</a:t>
            </a:r>
            <a:endParaRPr lang="cs-CZ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cs-CZ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B32E60-7C2F-4D0C-A9DB-BD7727499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r>
              <a:rPr lang="cs-CZ" sz="3600" b="1" dirty="0">
                <a:solidFill>
                  <a:schemeClr val="accent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Dnešní</a:t>
            </a:r>
            <a:r>
              <a:rPr lang="cs-CZ" sz="3600" b="1" dirty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setkání – posílení role sociální práce na obcích </a:t>
            </a:r>
            <a:endParaRPr lang="cs-CZ" sz="36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F19E25-FA70-4372-8A7D-8E504AA82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548" y="1700808"/>
            <a:ext cx="8136904" cy="4752528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Oblast 1:</a:t>
            </a:r>
            <a:endParaRPr lang="cs-CZ" sz="17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Pomoc lidem v nepříznivé sociální situaci garantuje stát prostřednictvím výkonu sociální práce na nejbližší možné úrovni dostupnosti a to v rozsahu poradenství, individuální nebo skupinové sociální práce a zprostředkování účinných zdrojů pomoci podle zjištěných potřeb osob. </a:t>
            </a:r>
            <a:endParaRPr lang="cs-CZ" sz="17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1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Pomoc a podpora prostřednictvím metod sociální práce je poskytnuta každé osobě, které sociálně nepříznivá situace hrozí nebo její životní potřeby jsou nepříznivou sociální situací již omezeny/ohroženy.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Místní příslušnost se řídí místem, kde osoba žije, kde se zdržuje, tj. tam, kde lze předpokládat, že může dojít k řešení její nepříznivé sociální situace. </a:t>
            </a:r>
          </a:p>
          <a:p>
            <a:r>
              <a:rPr lang="cs-CZ" sz="1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Stát tuto činnost zajišťuje prostřednictvím výkonu přenesené působnosti </a:t>
            </a:r>
            <a:r>
              <a:rPr lang="cs-CZ" sz="1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úrovni obcí s rozšířenou působností. </a:t>
            </a:r>
            <a:endParaRPr lang="cs-CZ" sz="17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043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B32E60-7C2F-4D0C-A9DB-BD7727499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solidFill>
                  <a:schemeClr val="accent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Dnešní</a:t>
            </a:r>
            <a:r>
              <a:rPr lang="cs-CZ" sz="3600" b="1" dirty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setkání – posílení role sociální práce na obcích </a:t>
            </a:r>
            <a:endParaRPr lang="cs-CZ" sz="36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F19E25-FA70-4372-8A7D-8E504AA82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132856"/>
            <a:ext cx="8136904" cy="3963144"/>
          </a:xfrm>
        </p:spPr>
        <p:txBody>
          <a:bodyPr/>
          <a:lstStyle/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Výkon sociální práce provádějí kvalifikovaní sociální pracovníci, především zaměstnanci dotčených obcí, případně také další osoby, které splňují požadované kvalifikační předpoklady a jsou ze zákona nebo smluvně vázány ke spolupráci. </a:t>
            </a:r>
          </a:p>
          <a:p>
            <a:pPr marL="0" lvl="0" indent="0" algn="just">
              <a:lnSpc>
                <a:spcPct val="107000"/>
              </a:lnSpc>
              <a:buNone/>
            </a:pP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Podpora a pomoc prostřednictvím sociální práce vede k řešení nepříznivé sociální situace a k sociálnímu začlenění osob.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509F068-5493-4BF0-82B3-A5ED2FAEB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95736" y="6248400"/>
            <a:ext cx="4680520" cy="457200"/>
          </a:xfrm>
        </p:spPr>
        <p:txBody>
          <a:bodyPr/>
          <a:lstStyle/>
          <a:p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1741739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B32E60-7C2F-4D0C-A9DB-BD7727499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cs-CZ" sz="3600" b="1" dirty="0">
                <a:solidFill>
                  <a:schemeClr val="accent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Dnešní</a:t>
            </a:r>
            <a:r>
              <a:rPr lang="cs-CZ" sz="3600" b="1" dirty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setkání – posílení role sociální práce na obcích </a:t>
            </a:r>
            <a:endParaRPr lang="cs-CZ" sz="36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F19E25-FA70-4372-8A7D-8E504AA82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72816"/>
            <a:ext cx="8136904" cy="4608512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Oblast 2: </a:t>
            </a:r>
            <a:endParaRPr lang="cs-CZ" sz="17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Zřizuje se při ORP jednotné pracoviště sociální práce zahrnující jak „všeobecnou“ sociální práci, tak sociální práci s dětmi a rodinou (zahrnuje i stávající OSPOD) mající právo i povinnost koordinovaného přístupu ke klientovi. Zakládá se povinnost spolupráce sociálního pracovníka ORP s dalšími aktéry.</a:t>
            </a:r>
            <a:endParaRPr lang="cs-CZ" sz="17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1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Při výkonu sociální práce spolupracují sociální pracovníci ORP, případně jiné pověřené osoby (fyzické i právnické – nejlépe na základě veřejnoprávní smlouvy) zejména s obcemi a kraji (v rámci přenesené i samostatné působnosti), úřadem práce, ČSSZ, zdravotnickými zařízeními, školskými zařízeními, subjekty IZS, dalšími orgány veřejné správy, poskytovateli sociálních služeb a služeb pro rodinu a děti, případně s dalšími právnickými a fyzickými osobami, které mají ve svých kompetencích poskytnout účinnou součinnost při řešení nepříznivé sociální situace nebo jejímu vzniku zabránit.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124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B32E60-7C2F-4D0C-A9DB-BD7727499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76672"/>
            <a:ext cx="7772400" cy="1143000"/>
          </a:xfrm>
        </p:spPr>
        <p:txBody>
          <a:bodyPr/>
          <a:lstStyle/>
          <a:p>
            <a:r>
              <a:rPr lang="cs-CZ" sz="3600" b="1" dirty="0">
                <a:solidFill>
                  <a:schemeClr val="accent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Dnešní</a:t>
            </a:r>
            <a:r>
              <a:rPr lang="cs-CZ" sz="3600" b="1" dirty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setkání – posílení role sociální práce na obcích </a:t>
            </a:r>
            <a:endParaRPr lang="cs-CZ" sz="36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F19E25-FA70-4372-8A7D-8E504AA82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988840"/>
            <a:ext cx="8136904" cy="4114800"/>
          </a:xfrm>
        </p:spPr>
        <p:txBody>
          <a:bodyPr/>
          <a:lstStyle/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Sociální pracovníci ORP mají právo od těchto subjektů vyžadovat účinnou součinnost a tyto subjekty jsou povinny na výzvu sociálního pracovníka součinnost poskytnout. </a:t>
            </a:r>
          </a:p>
          <a:p>
            <a:pPr marL="0" lvl="0" indent="0" algn="just">
              <a:lnSpc>
                <a:spcPct val="107000"/>
              </a:lnSpc>
              <a:buNone/>
            </a:pP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 případě velkých ORP lze využít veřejnoprávních smluv o přenesení agend výkonu sociální práce na pověřené obecní úřady ve správním obvodu ORP.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509F068-5493-4BF0-82B3-A5ED2FAEB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95736" y="6248400"/>
            <a:ext cx="4680520" cy="457200"/>
          </a:xfrm>
        </p:spPr>
        <p:txBody>
          <a:bodyPr/>
          <a:lstStyle/>
          <a:p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299977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B32E60-7C2F-4D0C-A9DB-BD7727499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cs-CZ" sz="3600" b="1" dirty="0">
                <a:solidFill>
                  <a:schemeClr val="accent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Dnešní</a:t>
            </a:r>
            <a:r>
              <a:rPr lang="cs-CZ" sz="3600" b="1" dirty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setkání – posílení role sociální práce na obcích </a:t>
            </a:r>
            <a:endParaRPr lang="cs-CZ" sz="36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F19E25-FA70-4372-8A7D-8E504AA82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548" y="1844824"/>
            <a:ext cx="8136904" cy="4323184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Oblast 3:</a:t>
            </a: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Sociální pracovníci ORP v rámci výkonu přenesené působnosti zjišťují rozsah a charakter potřeb osob, které žijí ve správním obvodu ORP. </a:t>
            </a: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Zjišťováním potřeb se rozumí především zjišťování těch skutečností, které mohou jak v individuálním tak v rodinném či komunitním pojetí indikovat ohrožení zajištění životních potřeb běžným způsobem s využitím přirozených osobních či společenských zdrojů.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Zjišťování potřeb osob je kontinuální proces a zakládá se na poznatcích z dostupných statisticko</a:t>
            </a:r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společenských zdrojů a z údajů, které jsou objektivně zjištěny z vlastní depistážní či výzkumné činnosti, z výzkumných výstupů jiných subjektů nebo z údajů, které zjišťují/zpracovávají další subjekty (například školy, zdravotnická zařízení apod.).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6472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B32E60-7C2F-4D0C-A9DB-BD7727499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solidFill>
                  <a:schemeClr val="accent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Dnešní</a:t>
            </a:r>
            <a:r>
              <a:rPr lang="cs-CZ" sz="3600" b="1" dirty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setkání – posílení role sociální práce na obcích </a:t>
            </a:r>
            <a:endParaRPr lang="cs-CZ" sz="36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F19E25-FA70-4372-8A7D-8E504AA82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133600"/>
            <a:ext cx="8136904" cy="4114800"/>
          </a:xfrm>
        </p:spPr>
        <p:txBody>
          <a:bodyPr/>
          <a:lstStyle/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Subjekty, které zpracovávají nebo vlastní údaje potřebné ke zjišťování potřeb jsou povinny tyto údaje poskytnout ORP poskytnout v rozsahu, kterým je garantována ochrana soukromí a osobních údajů. </a:t>
            </a:r>
          </a:p>
          <a:p>
            <a:pPr marL="0" lvl="0" indent="0" algn="just">
              <a:lnSpc>
                <a:spcPct val="107000"/>
              </a:lnSpc>
              <a:buNone/>
            </a:pP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Zjištěné potřeby jsou zpracovány do výstupů, jejichž strukturu, obsah a časové vymezení určuje ministerstvo a současně jsou vedeny ve společném/sdíleném informačním systému, který spravuje ministerstvo (viz dále).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509F068-5493-4BF0-82B3-A5ED2FAEB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95736" y="6248400"/>
            <a:ext cx="4680520" cy="457200"/>
          </a:xfrm>
        </p:spPr>
        <p:txBody>
          <a:bodyPr/>
          <a:lstStyle/>
          <a:p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166869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B32E60-7C2F-4D0C-A9DB-BD7727499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solidFill>
                  <a:schemeClr val="accent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Dnešní</a:t>
            </a:r>
            <a:r>
              <a:rPr lang="cs-CZ" sz="3600" b="1" dirty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setkání – posílení role sociální práce na obcích </a:t>
            </a:r>
            <a:endParaRPr lang="cs-CZ" sz="36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F19E25-FA70-4372-8A7D-8E504AA82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981200"/>
            <a:ext cx="8136904" cy="4114800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Oblast 4:</a:t>
            </a: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Činnost ORP v oblasti výkonu sociální práce a zjišťování potřeb podléhá standardnímu způsobu řízení výkonu státní správy, tj. ministerstvo, krajský úřad a ORP. </a:t>
            </a: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Při řízení výkonu státní správy ministerstvo stanovuje kvantitativní i kvalitativní parametry výkonu svěřených agend.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základě kvantitativních a kvalitativních parametrů je pak ministerstvo povinno zabezpečit řádný výkon uložených agend.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509F068-5493-4BF0-82B3-A5ED2FAEB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95736" y="6248400"/>
            <a:ext cx="4680520" cy="457200"/>
          </a:xfrm>
        </p:spPr>
        <p:txBody>
          <a:bodyPr/>
          <a:lstStyle/>
          <a:p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2521032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B32E60-7C2F-4D0C-A9DB-BD7727499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12379"/>
            <a:ext cx="7772400" cy="1143000"/>
          </a:xfrm>
        </p:spPr>
        <p:txBody>
          <a:bodyPr/>
          <a:lstStyle/>
          <a:p>
            <a:r>
              <a:rPr lang="cs-CZ" sz="3600" b="1" dirty="0">
                <a:solidFill>
                  <a:schemeClr val="accent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Dnešní</a:t>
            </a:r>
            <a:r>
              <a:rPr lang="cs-CZ" sz="3600" b="1" dirty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setkání – posílení role sociální práce na obcích </a:t>
            </a:r>
            <a:endParaRPr lang="cs-CZ" sz="36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F19E25-FA70-4372-8A7D-8E504AA82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133600"/>
            <a:ext cx="8136904" cy="4114800"/>
          </a:xfrm>
        </p:spPr>
        <p:txBody>
          <a:bodyPr/>
          <a:lstStyle/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Stanoví se povinnost ministerstva financovat předmětné agendy (dotace nebo příspěvek). Krom samotného výkonu na úrovni ORP je zapotřebí zafinancovat také metodickou činnost na úrovni krajských úřadů. </a:t>
            </a:r>
          </a:p>
          <a:p>
            <a:pPr marL="0" lvl="0" indent="0" algn="just">
              <a:lnSpc>
                <a:spcPct val="107000"/>
              </a:lnSpc>
              <a:buNone/>
            </a:pP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Ministerstvo zřizuje, spravuje a zajišťuje provoz společného/sdíleného IS. </a:t>
            </a:r>
          </a:p>
          <a:p>
            <a:pPr marL="0" lvl="0" indent="0" algn="just">
              <a:lnSpc>
                <a:spcPct val="107000"/>
              </a:lnSpc>
              <a:buNone/>
            </a:pP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Ministerstvo provádí kontrolní činnost v rámci předmětné agendy a ukládá nápravná opatření.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509F068-5493-4BF0-82B3-A5ED2FAEB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95736" y="6248400"/>
            <a:ext cx="4680520" cy="457200"/>
          </a:xfrm>
        </p:spPr>
        <p:txBody>
          <a:bodyPr/>
          <a:lstStyle/>
          <a:p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8060522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B32E60-7C2F-4D0C-A9DB-BD7727499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cs-CZ" sz="3600" b="1" dirty="0">
                <a:solidFill>
                  <a:schemeClr val="accent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Dnešní</a:t>
            </a:r>
            <a:r>
              <a:rPr lang="cs-CZ" sz="3600" b="1" dirty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setkání – posílení role sociální práce na obcích </a:t>
            </a:r>
            <a:endParaRPr lang="cs-CZ" sz="36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F19E25-FA70-4372-8A7D-8E504AA82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72816"/>
            <a:ext cx="8136904" cy="4824536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Oblast 5:</a:t>
            </a:r>
            <a:endParaRPr lang="cs-CZ" sz="17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ORP a krajským úřadům je poskytován ze státního rozpočtu příspěvek na řešení mimořádných situací v oblasti zajištění sociálních služeb v případech, kdy neposkytnutí služby v odpovídajícím rozsahu by ohrozilo zdraví nebo život osoby (účelově vázané finanční prostředky – „intervenční fond“). </a:t>
            </a:r>
            <a:endParaRPr lang="cs-CZ" sz="17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1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Příspěvek je poskytován zálohově dle ministerstvem stanovené metodiky (obvykle na základě rozsahu a charakteru zjištěných potřeb v rámci ORP respektive kraje).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Příspěvek je ORP respektive krajský úřad povinna zúčtovat se státním rozpočtem. V případě, že výše příspěvku nedostačuje na pokrytí vzniklých mimořádných situací, může ORP nebo krajský úřad požádat v průběhu fiskálního roku o jeho navýšení ministerstvo.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Agenda příspěvku na mimořádná opatření je výkonem přenesené působnosti. </a:t>
            </a:r>
          </a:p>
        </p:txBody>
      </p:sp>
    </p:spTree>
    <p:extLst>
      <p:ext uri="{BB962C8B-B14F-4D97-AF65-F5344CB8AC3E}">
        <p14:creationId xmlns:p14="http://schemas.microsoft.com/office/powerpoint/2010/main" val="29060622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87896" y="2636912"/>
            <a:ext cx="77682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36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Diskuse</a:t>
            </a:r>
            <a:endParaRPr lang="en-US" altLang="cs-CZ" sz="3600" b="1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260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1540" y="555924"/>
            <a:ext cx="8208912" cy="1008112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nás čeká dnes – program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1550" y="1484784"/>
            <a:ext cx="8028892" cy="4827240"/>
          </a:xfrm>
        </p:spPr>
        <p:txBody>
          <a:bodyPr>
            <a:normAutofit/>
          </a:bodyPr>
          <a:lstStyle/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cs-CZ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Shrnutí dosavadního postupu</a:t>
            </a:r>
          </a:p>
          <a:p>
            <a:pPr marL="457200" lvl="0" indent="-457200" algn="just">
              <a:lnSpc>
                <a:spcPct val="107000"/>
              </a:lnSpc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Představení modelu 3 setkání</a:t>
            </a:r>
            <a:endParaRPr lang="cs-CZ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Oblasti pro jednotlivá setkání</a:t>
            </a:r>
            <a:endParaRPr lang="cs-CZ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Představení dnešních oblastí</a:t>
            </a:r>
            <a:endParaRPr lang="cs-CZ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Diskuze</a:t>
            </a:r>
          </a:p>
          <a:p>
            <a:pPr marL="0" lvl="0" indent="0">
              <a:lnSpc>
                <a:spcPct val="107000"/>
              </a:lnSpc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643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214" y="476672"/>
            <a:ext cx="8424936" cy="792088"/>
          </a:xfrm>
        </p:spPr>
        <p:txBody>
          <a:bodyPr>
            <a:normAutofit fontScale="90000"/>
          </a:bodyPr>
          <a:lstStyle/>
          <a:p>
            <a:br>
              <a:rPr lang="cs-CZ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Výstupy z pracovních skupin </a:t>
            </a:r>
            <a:br>
              <a:rPr lang="cs-CZ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novele </a:t>
            </a:r>
            <a:r>
              <a:rPr lang="cs-CZ" sz="36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ZoSS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36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280920" cy="43924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konce června 2023 prodiskutovaly pracovní skupiny návrhy řešení v jednotlivých oblastech </a:t>
            </a:r>
            <a:r>
              <a:rPr lang="cs-CZ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ZoSS</a:t>
            </a:r>
            <a:r>
              <a:rPr lang="cs-CZ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lvl="1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Sociální práce na obcích</a:t>
            </a:r>
            <a:endParaRPr lang="cs-CZ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Plánování a síťování</a:t>
            </a:r>
          </a:p>
          <a:p>
            <a:pPr lvl="1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Kvalita</a:t>
            </a:r>
          </a:p>
          <a:p>
            <a:pPr lvl="1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Financování</a:t>
            </a:r>
          </a:p>
          <a:p>
            <a:pPr lvl="1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Informační systém</a:t>
            </a:r>
          </a:p>
          <a:p>
            <a:pPr marL="400050" lvl="1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Celkem bylo zapojeno cca 180 osob </a:t>
            </a:r>
          </a:p>
        </p:txBody>
      </p:sp>
    </p:spTree>
    <p:extLst>
      <p:ext uri="{BB962C8B-B14F-4D97-AF65-F5344CB8AC3E}">
        <p14:creationId xmlns:p14="http://schemas.microsoft.com/office/powerpoint/2010/main" val="297260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096C84-4CBB-40DB-A9B0-705CC3719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59160"/>
          </a:xfrm>
        </p:spPr>
        <p:txBody>
          <a:bodyPr/>
          <a:lstStyle/>
          <a:p>
            <a:r>
              <a:rPr lang="cs-CZ" sz="3600" b="1" dirty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Plán dalšího postupu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36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7773DB-24F8-4EC4-ABE3-84FFF4AEE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52736"/>
            <a:ext cx="7772400" cy="5043264"/>
          </a:xfrm>
        </p:spPr>
        <p:txBody>
          <a:bodyPr/>
          <a:lstStyle/>
          <a:p>
            <a:pPr marL="0" indent="0">
              <a:buNone/>
            </a:pPr>
            <a:endParaRPr lang="cs-CZ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Celá materie novely bude rozdělena do třech návazných setkání s aktéry. </a:t>
            </a:r>
          </a:p>
          <a:p>
            <a:pPr marL="0" indent="0">
              <a:buNone/>
            </a:pPr>
            <a:endParaRPr lang="cs-CZ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Jednotlivá setkání se budou konat s cca 14 denními rozestupy. </a:t>
            </a:r>
          </a:p>
          <a:p>
            <a:pPr marL="0" indent="0">
              <a:buNone/>
            </a:pPr>
            <a:endParaRPr lang="cs-CZ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Kromě těchto velkých setkání bude MPSV organizovat cílená setkání se zástupci jednotlivých segmentů aktérů v sociálních službách (kraje, obce, poskytovatelé, klientské/pacientské organizace atd.)</a:t>
            </a:r>
          </a:p>
          <a:p>
            <a:pPr marL="0" indent="0">
              <a:buNone/>
            </a:pPr>
            <a:endParaRPr lang="cs-CZ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kern="150" dirty="0">
              <a:effectLst/>
              <a:latin typeface="Arial" panose="020B0604020202020204" pitchFamily="34" charset="0"/>
              <a:ea typeface="Andale Sans UI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1800" kern="150" dirty="0">
              <a:effectLst/>
              <a:latin typeface="Times New Roman" panose="02020603050405020304" pitchFamily="18" charset="0"/>
              <a:ea typeface="Andale Sans UI"/>
              <a:cs typeface="Tahoma" panose="020B0604030504040204" pitchFamily="34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2534A14-3A6E-4F88-A5A7-4BA32F5E6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2893527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B32E60-7C2F-4D0C-A9DB-BD7727499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setkání – posílení role sociální práce na ORP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36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F19E25-FA70-4372-8A7D-8E504AA82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981200"/>
            <a:ext cx="8136904" cy="4114800"/>
          </a:xfrm>
        </p:spPr>
        <p:txBody>
          <a:bodyPr/>
          <a:lstStyle/>
          <a:p>
            <a:pPr marL="0" indent="0">
              <a:buNone/>
            </a:pPr>
            <a:endParaRPr lang="cs-CZ" sz="2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5 oblastí – budou dnes podrobně představeny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509F068-5493-4BF0-82B3-A5ED2FAEB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95736" y="6248400"/>
            <a:ext cx="4680520" cy="457200"/>
          </a:xfrm>
        </p:spPr>
        <p:txBody>
          <a:bodyPr/>
          <a:lstStyle/>
          <a:p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21921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B32E60-7C2F-4D0C-A9DB-BD7727499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setkání – plánování a síťování</a:t>
            </a:r>
            <a:endParaRPr lang="cs-CZ" sz="36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F19E25-FA70-4372-8A7D-8E504AA82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52600"/>
            <a:ext cx="8136904" cy="4343400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Oblast 6: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Obec s rozšířenou působností zpracovává na základě zjištěných potřeb ve svém správním obvodu analýzu potřeb, dostupnosti a rozvoje sociálních služeb.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Oblast 7: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Kraj v samostatné působnosti zpracovává na základě zjištěných potřeb v území a na základě vlastní činnosti uložené mu zákonem strategii dostupnosti a rozvoje sociálních služeb (služeb pro rodinu a děti).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Oblast 8: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Ministerstvo zpracovává na základě krajských strategií dostupnosti a rozvoje sociálních služeb celostátní strategii dostupnosti a rozvoje sociálních služeb.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cs-CZ" sz="24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509F068-5493-4BF0-82B3-A5ED2FAEB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95736" y="6248400"/>
            <a:ext cx="4680520" cy="457200"/>
          </a:xfrm>
        </p:spPr>
        <p:txBody>
          <a:bodyPr/>
          <a:lstStyle/>
          <a:p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4276442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B32E60-7C2F-4D0C-A9DB-BD7727499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setkání – plánování a síťování</a:t>
            </a:r>
            <a:endParaRPr lang="cs-CZ" sz="36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F19E25-FA70-4372-8A7D-8E504AA82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981200"/>
            <a:ext cx="8136904" cy="4114800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Oblast 9: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Síť sociálních služeb a jejich kapacit je státem garantovaná dostupnost pomoci prostřednictví sociálních služeb.</a:t>
            </a:r>
          </a:p>
          <a:p>
            <a:pPr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cs-CZ" sz="24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509F068-5493-4BF0-82B3-A5ED2FAEB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95736" y="6248400"/>
            <a:ext cx="4680520" cy="457200"/>
          </a:xfrm>
        </p:spPr>
        <p:txBody>
          <a:bodyPr/>
          <a:lstStyle/>
          <a:p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832840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B32E60-7C2F-4D0C-A9DB-BD7727499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setkání – financování a informační systém</a:t>
            </a:r>
            <a:endParaRPr lang="cs-CZ" sz="36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F19E25-FA70-4372-8A7D-8E504AA82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981200"/>
            <a:ext cx="8136904" cy="4114800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Oblast 10: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Ministerstvo zřizuje společný/sdílený informační systém sociálních služeb a sociální práce.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Oblast 11: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Sociální služby jsou financovány z hlediska provozních nákladů vícezdrojově.  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Oblast 12:</a:t>
            </a:r>
          </a:p>
          <a:p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Zavádí se právo osoby pobírající Příspěvek na péči ve 2. a vyšším stupni požádat o přiznání doplatku k příspěvku na péči.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509F068-5493-4BF0-82B3-A5ED2FAEB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95736" y="6248400"/>
            <a:ext cx="4680520" cy="457200"/>
          </a:xfrm>
        </p:spPr>
        <p:txBody>
          <a:bodyPr/>
          <a:lstStyle/>
          <a:p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2595433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B32E60-7C2F-4D0C-A9DB-BD7727499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solidFill>
                  <a:schemeClr val="accent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Dnešní</a:t>
            </a:r>
            <a:r>
              <a:rPr lang="cs-CZ" sz="3600" b="1" dirty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setkání – posílení role sociální práce na obcích </a:t>
            </a:r>
            <a:endParaRPr lang="cs-CZ" sz="36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F19E25-FA70-4372-8A7D-8E504AA82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981200"/>
            <a:ext cx="8136904" cy="41148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V rámci s jednotlivými aktéry projednaného stromu problémů byly v rámci „stromu problémů“ mj. identifikovány následující problémy: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Nedostatečné zdroje (finanční, personální) pro zajištění komplexních služeb</a:t>
            </a: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Nízká kvalita koordinace služeb a jejich výsledného dopadu na život klienta (Nedostatečné metodické vedení a kontrola ze strany příslušných úřadů, nedostatečný monitoring a sběr potřebných dat pro řízení systému sociálních služeb na všech úrovních)</a:t>
            </a: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Návrh řešení identifikovaných problémů spočívá v posílení výkonu sociální práce na ORP – viz níže.</a:t>
            </a: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509F068-5493-4BF0-82B3-A5ED2FAEB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95736" y="6248400"/>
            <a:ext cx="4680520" cy="457200"/>
          </a:xfrm>
        </p:spPr>
        <p:txBody>
          <a:bodyPr/>
          <a:lstStyle/>
          <a:p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217615559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4932</TotalTime>
  <Words>1283</Words>
  <Application>Microsoft Office PowerPoint</Application>
  <PresentationFormat>Předvádění na obrazovce (4:3)</PresentationFormat>
  <Paragraphs>102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Default Design</vt:lpstr>
      <vt:lpstr>Prezentace aplikace PowerPoint</vt:lpstr>
      <vt:lpstr>Co nás čeká dnes – program </vt:lpstr>
      <vt:lpstr>  Výstupy z pracovních skupin  k novele ZoSS  </vt:lpstr>
      <vt:lpstr>Plán dalšího postupu </vt:lpstr>
      <vt:lpstr>1. setkání – posílení role sociální práce na ORP </vt:lpstr>
      <vt:lpstr>2. setkání – plánování a síťování</vt:lpstr>
      <vt:lpstr>2. setkání – plánování a síťování</vt:lpstr>
      <vt:lpstr>3. setkání – financování a informační systém</vt:lpstr>
      <vt:lpstr>Dnešní setkání – posílení role sociální práce na obcích </vt:lpstr>
      <vt:lpstr>Dnešní setkání – posílení role sociální práce na obcích </vt:lpstr>
      <vt:lpstr>Dnešní setkání – posílení role sociální práce na obcích </vt:lpstr>
      <vt:lpstr>Dnešní setkání – posílení role sociální práce na obcích </vt:lpstr>
      <vt:lpstr>Dnešní setkání – posílení role sociální práce na obcích </vt:lpstr>
      <vt:lpstr>Dnešní setkání – posílení role sociální práce na obcích </vt:lpstr>
      <vt:lpstr>Dnešní setkání – posílení role sociální práce na obcích </vt:lpstr>
      <vt:lpstr>Dnešní setkání – posílení role sociální práce na obcích </vt:lpstr>
      <vt:lpstr>Dnešní setkání – posílení role sociální práce na obcích </vt:lpstr>
      <vt:lpstr>Dnešní setkání – posílení role sociální práce na obcích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Ministerstvo práce a sociálních věcí</dc:creator>
  <cp:lastModifiedBy>Pipková Martina (MPSV)</cp:lastModifiedBy>
  <cp:revision>91</cp:revision>
  <cp:lastPrinted>2022-11-21T12:46:16Z</cp:lastPrinted>
  <dcterms:created xsi:type="dcterms:W3CDTF">2004-09-26T13:46:31Z</dcterms:created>
  <dcterms:modified xsi:type="dcterms:W3CDTF">2023-09-06T07:40:34Z</dcterms:modified>
</cp:coreProperties>
</file>