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9"/>
  </p:notesMasterIdLst>
  <p:handoutMasterIdLst>
    <p:handoutMasterId r:id="rId40"/>
  </p:handoutMasterIdLst>
  <p:sldIdLst>
    <p:sldId id="256" r:id="rId6"/>
    <p:sldId id="301" r:id="rId7"/>
    <p:sldId id="264" r:id="rId8"/>
    <p:sldId id="270" r:id="rId9"/>
    <p:sldId id="293" r:id="rId10"/>
    <p:sldId id="271" r:id="rId11"/>
    <p:sldId id="272" r:id="rId12"/>
    <p:sldId id="265" r:id="rId13"/>
    <p:sldId id="273" r:id="rId14"/>
    <p:sldId id="275" r:id="rId15"/>
    <p:sldId id="294" r:id="rId16"/>
    <p:sldId id="276" r:id="rId17"/>
    <p:sldId id="295" r:id="rId18"/>
    <p:sldId id="266" r:id="rId19"/>
    <p:sldId id="277" r:id="rId20"/>
    <p:sldId id="278" r:id="rId21"/>
    <p:sldId id="300" r:id="rId22"/>
    <p:sldId id="279" r:id="rId23"/>
    <p:sldId id="281" r:id="rId24"/>
    <p:sldId id="267" r:id="rId25"/>
    <p:sldId id="282" r:id="rId26"/>
    <p:sldId id="296" r:id="rId27"/>
    <p:sldId id="283" r:id="rId28"/>
    <p:sldId id="269" r:id="rId29"/>
    <p:sldId id="285" r:id="rId30"/>
    <p:sldId id="286" r:id="rId31"/>
    <p:sldId id="268" r:id="rId32"/>
    <p:sldId id="289" r:id="rId33"/>
    <p:sldId id="290" r:id="rId34"/>
    <p:sldId id="297" r:id="rId35"/>
    <p:sldId id="298" r:id="rId36"/>
    <p:sldId id="299" r:id="rId37"/>
    <p:sldId id="263" r:id="rId3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1A7"/>
    <a:srgbClr val="375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054" autoAdjust="0"/>
  </p:normalViewPr>
  <p:slideViewPr>
    <p:cSldViewPr>
      <p:cViewPr varScale="1">
        <p:scale>
          <a:sx n="94" d="100"/>
          <a:sy n="94" d="100"/>
        </p:scale>
        <p:origin x="37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CCA077-464B-441C-8E52-2DCDF27176D7}" type="datetimeFigureOut">
              <a:rPr lang="cs-CZ"/>
              <a:pPr>
                <a:defRPr/>
              </a:pPr>
              <a:t>19. 6. 2017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428AB0-9F26-4E5F-9ED6-2DAF5793BF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576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FACD7A-0C94-4058-8CBE-AAF46C5D5662}" type="datetimeFigureOut">
              <a:rPr lang="cs-CZ"/>
              <a:pPr>
                <a:defRPr/>
              </a:pPr>
              <a:t>19. 6. 2017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66D891-16E2-4A30-A912-D6DD714704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036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81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63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55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66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Na internetu jsou roboti, kteří sbírají e-mailové adresy za účelem rozesílání spamu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73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0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2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703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70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631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54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819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853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66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66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636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160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682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38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127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686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6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714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1273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127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1273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63D849-EC02-4D97-8419-DEB2225B3C7B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9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31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77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53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28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19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00A34-6E8B-4228-8933-D7E0EA5C4F9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7143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7143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6BA4-8AA5-4317-A551-8821F08751BA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F039-CA2F-4870-854B-977A77878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E876-2C14-40B6-81AB-FBA5004A51C2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4863-8D3B-471F-A320-AE6F87DC0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28802"/>
            <a:ext cx="2057400" cy="419736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43042" y="1928802"/>
            <a:ext cx="4833958" cy="419736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6F9C-DFE9-4E5B-B35D-6CD922583135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3B20-D2BC-4E22-8783-0AF8FD11C8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0DA0-E8A3-4C1A-97CF-93E9EF5D3F1C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D26F-1C14-44C1-B0CB-DA0CAAD9DC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3" y="4406900"/>
            <a:ext cx="7143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3" y="2906713"/>
            <a:ext cx="7143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6F75-B788-48FA-9E92-215EF699D561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50C5-A347-44A8-AA5C-7DFCAF18BF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1604" y="3214686"/>
            <a:ext cx="3429024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42" y="3214686"/>
            <a:ext cx="347185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284F-A101-4C52-9A41-E0F3F53A6D3B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1F00-1944-4BD3-B24F-FC1B362C86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4" y="3214686"/>
            <a:ext cx="342902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1604" y="4000503"/>
            <a:ext cx="3429024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14942" y="3214686"/>
            <a:ext cx="347185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14942" y="4000503"/>
            <a:ext cx="3471858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A187-171E-4E13-BBB4-6D1AAA448EA7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00FA-6C84-4175-962E-C4F8ED87BC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D914-B4DC-4A21-A549-A85F4EFC7D2F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D870-1553-4067-8A11-B36F1033FF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34C-714B-4C45-8901-B55FC7EFECB6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6882-5522-4958-9024-B8E1291909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9" y="1928802"/>
            <a:ext cx="285048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3438" y="1928802"/>
            <a:ext cx="4043362" cy="4197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9" y="3286124"/>
            <a:ext cx="2850486" cy="2840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5C88-33B2-4D24-94B8-A9DB137A7126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F6B2-A81A-47DD-BD4F-2BD5F6A28D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76623-E77E-4DF9-9390-054B53495520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1A0D-195D-453D-92B3-75AA5D7021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71625" y="1928813"/>
            <a:ext cx="711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71625" y="3214688"/>
            <a:ext cx="71151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581150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046D8D-7319-47FF-B906-3183AB825FFC}" type="datetime1">
              <a:rPr lang="cs-CZ"/>
              <a:pPr>
                <a:defRPr/>
              </a:pPr>
              <a:t>19. 6. 2017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68813" y="1042988"/>
            <a:ext cx="4532312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E1EA7-C5A8-4FE9-B72C-154E8E0FDA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11" descr="uk_logo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9425" y="314325"/>
            <a:ext cx="34401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375D67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blabla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elinek@seznam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680520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endParaRPr lang="cs-CZ" sz="39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defRPr/>
            </a:pPr>
            <a:endParaRPr lang="cs-CZ" sz="39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r>
              <a:rPr lang="cs-CZ" sz="5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Bezpečný internet…</a:t>
            </a:r>
            <a:br>
              <a:rPr lang="cs-CZ" sz="5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848872" cy="489654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Nikdy neposílat osobní údaje</a:t>
            </a:r>
          </a:p>
          <a:p>
            <a:pPr>
              <a:tabLst>
                <a:tab pos="1260475" algn="l"/>
              </a:tabLst>
              <a:defRPr/>
            </a:pPr>
            <a:endParaRPr lang="cs-CZ" sz="16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tabLst>
                <a:tab pos="1074738" algn="l"/>
              </a:tabLst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PHISHING -pochází 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ze slova </a:t>
            </a:r>
            <a:r>
              <a:rPr lang="cs-CZ" sz="1600" b="1" dirty="0" err="1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fishing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 tj. rybaření.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Jednoduše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řečeno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 že útočník hodí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návnadu 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 čeká,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než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se 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uživatel (oběť)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„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chytí“.</a:t>
            </a:r>
          </a:p>
          <a:p>
            <a:pPr marL="742950" indent="-742950">
              <a:tabLst>
                <a:tab pos="1074738" algn="l"/>
              </a:tabLst>
              <a:defRPr/>
            </a:pP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b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Principem je věrohodné napodobení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oficiální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žádosti 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banky nebo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podobné</a:t>
            </a:r>
          </a:p>
          <a:p>
            <a:pPr marL="742950" indent="-742950">
              <a:tabLst>
                <a:tab pos="1074738" algn="l"/>
              </a:tabLst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		instituce 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cílem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vylákat 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citlivé </a:t>
            </a:r>
            <a:b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informace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(čísla 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kreditních karet,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hesla </a:t>
            </a: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apod.)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POSKYTNUTÍ OSOBNÍCH ÚDAJŮ = VYSOKÉ RIZIKO ZNEUŽITÍ</a:t>
            </a: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pracovat s emaily…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510" y="2564904"/>
            <a:ext cx="3673599" cy="3742912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7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848872" cy="496855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Obrana proti PHISHINGU</a:t>
            </a:r>
            <a:b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2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NEKLIKAT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na žádné odkazy v e-mailu, pro přihlášení používejte oficiální stránky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.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PHISHING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nemusí být spojen jen s tématem elektronického bankovnictví, ale je to např. i snaha o získání hesla do e-mailu nebo jiných služeb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.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OPATRNOST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při přihlašování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či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registraci na weby.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Žádná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instituce, a už vůbec ne bankovní instituce, po vás nikdy nebude žádat přihlašovací údaje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e‑mailem.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POUŽÍVAT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zabezpečené spojení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.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PHISHING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pocházející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ze zahraničí, většinou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obsahuje špatnou češtinu,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jako je skloňování slov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atd.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PROVÁDĚT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pravidelně aktualizaci operačního systému a antiviru </a:t>
            </a: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	</a:t>
            </a: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pracovat s emaily…</a:t>
            </a: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852936"/>
            <a:ext cx="269176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848872" cy="496855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Nevyžádaná pošta (SPAM)</a:t>
            </a:r>
            <a:br>
              <a:rPr lang="cs-CZ" sz="2400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</a:br>
            <a:endParaRPr lang="cs-CZ" sz="1000" b="1" dirty="0" smtClean="0">
              <a:solidFill>
                <a:srgbClr val="375D67"/>
              </a:solidFill>
              <a:latin typeface="Arial" charset="0"/>
              <a:cs typeface="Arial" charset="0"/>
              <a:sym typeface="Tahoma" charset="0"/>
            </a:endParaRPr>
          </a:p>
          <a:p>
            <a:pPr marL="625475" indent="-625475">
              <a:defRPr/>
            </a:pP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SPAM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- hromadně odesílaná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nevyžádaná elektronická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pošta, tedy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e-mail odeslaný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 na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obrovské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množství e-mailových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schránek</a:t>
            </a:r>
            <a:b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rozesílání SPAMu je chápáno jako obtěžování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hlavním důvodem rozesílání spamu je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zisk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Co není SPAM</a:t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6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Spamem v žádném případě není reklamní sdělení, které jste si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vyžádali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Dále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spamem není klasická soukromá nebo obchodní e-mailová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	</a:t>
            </a: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pracovat s emaily…</a:t>
            </a: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7030" y="1844824"/>
            <a:ext cx="2247900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968552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cs-CZ" sz="4400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Nevyžádaná pošta (SPAM)</a:t>
            </a:r>
            <a:r>
              <a:rPr lang="cs-CZ" sz="2400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/>
            </a:r>
            <a:br>
              <a:rPr lang="cs-CZ" sz="2400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</a:br>
            <a:endParaRPr lang="cs-CZ" sz="1000" b="1" dirty="0" smtClean="0">
              <a:solidFill>
                <a:srgbClr val="375D67"/>
              </a:solidFill>
              <a:latin typeface="Arial" charset="0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25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25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2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Obrana proti spamu: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Zbytečně nezveřejňovat svou e-mailovou adresu na </a:t>
            </a: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internetu</a:t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26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Neregistrovat </a:t>
            </a: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se v podezřelých, neznámých formulářích nebo soutěžích</a:t>
            </a: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.</a:t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26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Na konci zprávy bývá tlačítko Odhlásit (</a:t>
            </a:r>
            <a:r>
              <a:rPr lang="cs-CZ" sz="2600" b="1" dirty="0" err="1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Unsubscribe</a:t>
            </a: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).</a:t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Pokud </a:t>
            </a: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se jedná o podvodný e-mail, často se přihlásíte jen k odebírání dalších spamových zprav. </a:t>
            </a: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Pokud </a:t>
            </a: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si tedy nejste stoprocentně jisti, že jde o </a:t>
            </a:r>
            <a:r>
              <a:rPr lang="cs-CZ" sz="2600" b="1" dirty="0" err="1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newsletter</a:t>
            </a: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či obchodní sdělení, k jehož zasílání jste dali dříve souhlas, neklikejte</a:t>
            </a: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.</a:t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26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Buďte </a:t>
            </a: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ostražití a neotevírejte jakoukoli příchozí spamovou zprávu</a:t>
            </a: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.</a:t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26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Používat </a:t>
            </a: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aktualizovaný operační systém </a:t>
            </a:r>
            <a:r>
              <a:rPr lang="cs-CZ" sz="2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 antivir</a:t>
            </a:r>
            <a:r>
              <a:rPr lang="cs-CZ" sz="2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 jinak může rozesílat spam i váš počítač</a:t>
            </a:r>
          </a:p>
          <a:p>
            <a:pPr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	</a:t>
            </a: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pracovat s emaily…</a:t>
            </a: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buFont typeface="+mj-lt"/>
              <a:buAutoNum type="arabicPeriod" startAt="3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 prohlížet internetové stránky…</a:t>
            </a:r>
            <a:b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- 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http:// a https://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není odkaz jako odkaz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certifikát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elektronické bankovnictví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HTTP:// A HTTPS://</a:t>
            </a:r>
            <a:b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0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6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HTTP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- 	internetový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protokol určený pro výměnu hypertextových dokumentů ve formátu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HTML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Samotný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protokol HTTP neumožňuje šifrování ani zabezpečení integrity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dat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HTTPS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-	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 internetový protokol určený pro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zabezpečení HTTP</a:t>
            </a: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Jak prohlížet internetové stránky…</a:t>
            </a:r>
            <a:endParaRPr lang="cs-CZ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Obrázek 1" descr="Google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650" r="68906" b="94099"/>
          <a:stretch/>
        </p:blipFill>
        <p:spPr>
          <a:xfrm>
            <a:off x="611560" y="5373216"/>
            <a:ext cx="6970374" cy="9361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Seznam – Najdu tam, co neznám - Windows Internet Explor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1064" r="72093" b="94099"/>
          <a:stretch/>
        </p:blipFill>
        <p:spPr>
          <a:xfrm>
            <a:off x="1344727" y="4630434"/>
            <a:ext cx="6971689" cy="9588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2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920880" cy="4068806"/>
          </a:xfrm>
        </p:spPr>
        <p:txBody>
          <a:bodyPr rtlCol="0" anchor="t" anchorCtr="0"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Není odkaz jako odkaz</a:t>
            </a: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 každá internetová stránka je pouze zdrojem informací.</a:t>
            </a:r>
          </a:p>
          <a:p>
            <a:pPr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SPOOFING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- spočívá </a:t>
            </a: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 používání podvodných informací a snaží se přesvědčit člověka, že je na pravé webové stránce, a přimět ho prozradit své osobní údaje, jako je např. číslo kreditní karty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.</a:t>
            </a: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Často se používá vzhledu stránek důvěryhodných společností.</a:t>
            </a: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 názvu adresy je záměrně úmyslná chyba.</a:t>
            </a:r>
          </a:p>
          <a:p>
            <a:pPr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www.microsoft.com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400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vs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www.mircosoft.com</a:t>
            </a:r>
          </a:p>
          <a:p>
            <a:pPr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Internet prohlížeč od verze 8 pomůže při identifikaci nebezpečných stránek</a:t>
            </a:r>
          </a:p>
          <a:p>
            <a:pPr>
              <a:defRPr/>
            </a:pP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				</a:t>
            </a:r>
          </a:p>
          <a:p>
            <a:pPr>
              <a:defRPr/>
            </a:pP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			</a:t>
            </a: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				</a:t>
            </a:r>
            <a:endParaRPr lang="cs-CZ" sz="1400" b="1" dirty="0" smtClean="0">
              <a:solidFill>
                <a:srgbClr val="FF0000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Jak prohlížet internetové stránky…</a:t>
            </a:r>
            <a:endParaRPr lang="cs-CZ" sz="2000" dirty="0" smtClean="0">
              <a:latin typeface="Arial" charset="0"/>
              <a:cs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0587" y="3717032"/>
            <a:ext cx="3339503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731" y="5537076"/>
            <a:ext cx="4286250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95" y="6201134"/>
            <a:ext cx="4286250" cy="48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95" y="4869160"/>
            <a:ext cx="4286250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Šipka doleva 12"/>
          <p:cNvSpPr/>
          <p:nvPr/>
        </p:nvSpPr>
        <p:spPr>
          <a:xfrm>
            <a:off x="5237415" y="4873018"/>
            <a:ext cx="2813781" cy="4843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nebezpečná stránka</a:t>
            </a:r>
            <a:endParaRPr lang="cs-CZ" dirty="0"/>
          </a:p>
        </p:txBody>
      </p:sp>
      <p:sp>
        <p:nvSpPr>
          <p:cNvPr id="14" name="Šipka doleva 13"/>
          <p:cNvSpPr/>
          <p:nvPr/>
        </p:nvSpPr>
        <p:spPr>
          <a:xfrm>
            <a:off x="5237413" y="5533341"/>
            <a:ext cx="2813781" cy="48430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varování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>
            <a:off x="5237414" y="6201134"/>
            <a:ext cx="2813781" cy="48430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bezpečná stránka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920880" cy="3010055"/>
          </a:xfrm>
        </p:spPr>
        <p:txBody>
          <a:bodyPr rtlCol="0" anchor="t" anchorCtr="0"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Není odkaz jako odkaz</a:t>
            </a:r>
          </a:p>
          <a:p>
            <a:pPr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5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  <a:hlinkClick r:id="rId3"/>
              </a:rPr>
              <a:t>http://www.seznam.cz</a:t>
            </a:r>
            <a:r>
              <a:rPr lang="cs-CZ" sz="5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</a:t>
            </a:r>
            <a:endParaRPr lang="cs-CZ" sz="5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				</a:t>
            </a:r>
          </a:p>
          <a:p>
            <a:pPr>
              <a:defRPr/>
            </a:pPr>
            <a:r>
              <a:rPr lang="cs-CZ" sz="1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			</a:t>
            </a: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				</a:t>
            </a:r>
            <a:endParaRPr lang="cs-CZ" sz="1400" b="1" dirty="0" smtClean="0">
              <a:solidFill>
                <a:srgbClr val="FF0000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Jak prohlížet internetové stránky…</a:t>
            </a:r>
            <a:endParaRPr lang="cs-CZ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96855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Certifikát</a:t>
            </a:r>
            <a:b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0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pravost zabezpečených internetových stránek může být podložena certifikátem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kliknutím na ikonku zámku zobrazíte bezpečnostní informace a podrobnosti certifikátu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CO PROVĚŘIT?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adresa začíná https://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shoda názvu webu s údajem v certifikátu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platnost certifikátu</a:t>
            </a: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2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Jak prohlížet internetové stránky…</a:t>
            </a:r>
            <a:endParaRPr lang="cs-CZ" sz="2000" dirty="0" smtClean="0">
              <a:latin typeface="Arial" charset="0"/>
              <a:cs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" y="4653136"/>
            <a:ext cx="7761860" cy="18722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0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848872" cy="46805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Elektronické bankovnictví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nepoužívat bez nainstalovaného antivirového programu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ověřené adresy stránek bankovnictví jsou zvýrazněny zeleně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adresy začínají https://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obsahují platný certifikát</a:t>
            </a: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Jak prohlížet internetové stránky…</a:t>
            </a:r>
            <a:endParaRPr lang="cs-CZ" sz="2000" dirty="0" smtClean="0">
              <a:latin typeface="Arial" charset="0"/>
              <a:cs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5112568" cy="20644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9120"/>
            <a:ext cx="5436096" cy="20111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9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680520"/>
          </a:xfrm>
        </p:spPr>
        <p:txBody>
          <a:bodyPr rtlCol="0"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 zabezpečit počítač…</a:t>
            </a:r>
            <a:b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 pracovat s emaily…</a:t>
            </a:r>
            <a:b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 prohlížet internetové stránky…</a:t>
            </a:r>
            <a:b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39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 nakupovat na internetu…</a:t>
            </a:r>
            <a:b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39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Živá komunikace…</a:t>
            </a:r>
            <a:b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39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Sociální sítě…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cs-CZ" sz="39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Bezpečnost…</a:t>
            </a: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buFont typeface="+mj-lt"/>
              <a:buAutoNum type="arabicPeriod" startAt="4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 nakupovat na internetu…</a:t>
            </a:r>
          </a:p>
          <a:p>
            <a:pPr marL="742950" indent="-742950"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- ověřené obchody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jiné heslo při registraci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nepoužívejte kartu (limit)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Ověřené internetové obchody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- </a:t>
            </a: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d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le zkušenosti jiných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Jak nakupovat na internetu…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20000" r="20787" b="24183"/>
          <a:stretch/>
        </p:blipFill>
        <p:spPr bwMode="auto">
          <a:xfrm>
            <a:off x="2915816" y="3169972"/>
            <a:ext cx="5856557" cy="340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Ověřené internetové obchody</a:t>
            </a:r>
          </a:p>
          <a:p>
            <a:pPr marL="742950" indent="-742950"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základní registrace se správnými údaji </a:t>
            </a:r>
            <a:b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</a:b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(z důvodů reklamace)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v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rácení peněz nebo reklamace u velkých a ověřených firem většinou nejsou problém 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vždy platba dobírkou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Jak nakupovat na internetu…</a:t>
            </a:r>
          </a:p>
        </p:txBody>
      </p:sp>
    </p:spTree>
    <p:extLst>
      <p:ext uri="{BB962C8B-B14F-4D97-AF65-F5344CB8AC3E}">
        <p14:creationId xmlns:p14="http://schemas.microsoft.com/office/powerpoint/2010/main" val="15351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Jiné heslo při registraci</a:t>
            </a:r>
          </a:p>
          <a:p>
            <a:pPr marL="742950" indent="-742950"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vždy použijte jiné heslo než u vašeho emailu nebo internetového bankovnictví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Nepoužívejte kartu (limit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)</a:t>
            </a:r>
            <a:br>
              <a:rPr lang="cs-CZ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</a:b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l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ze stanovit limit pro platby provedené přes internet, ale nedoporučujeme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Jak nakupovat na internetu…</a:t>
            </a:r>
          </a:p>
        </p:txBody>
      </p:sp>
    </p:spTree>
    <p:extLst>
      <p:ext uri="{BB962C8B-B14F-4D97-AF65-F5344CB8AC3E}">
        <p14:creationId xmlns:p14="http://schemas.microsoft.com/office/powerpoint/2010/main" val="36191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buFont typeface="+mj-lt"/>
              <a:buAutoNum type="arabicPeriod" startAt="5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Živá komunikace…</a:t>
            </a:r>
          </a:p>
          <a:p>
            <a:pPr marL="742950" indent="-742950"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- ICQ,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Skype</a:t>
            </a: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kamarádi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obrázky, dokumenty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kamera + mikrofon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 lnSpcReduction="10000"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ICQ,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Skype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,…</a:t>
            </a:r>
          </a:p>
          <a:p>
            <a:pPr marL="742950" indent="-742950"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nadná komunikace s rodinou</a:t>
            </a: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pozor na soukromí</a:t>
            </a:r>
          </a:p>
          <a:p>
            <a:pPr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K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amera </a:t>
            </a:r>
            <a:r>
              <a:rPr lang="cs-CZ" b="1" dirty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+ mikrofon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vypínejte mikrofon kameru</a:t>
            </a: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d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oporučujeme zakrýt nebo odpojit</a:t>
            </a: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Živá komunikace…</a:t>
            </a:r>
          </a:p>
        </p:txBody>
      </p:sp>
    </p:spTree>
    <p:extLst>
      <p:ext uri="{BB962C8B-B14F-4D97-AF65-F5344CB8AC3E}">
        <p14:creationId xmlns:p14="http://schemas.microsoft.com/office/powerpoint/2010/main" val="2589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Kamarádi</a:t>
            </a:r>
          </a:p>
          <a:p>
            <a:pPr marL="742950" indent="-742950"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epřijímejte nabídku od kohokoliv – mnohdy je to robot nebo lump</a:t>
            </a:r>
          </a:p>
          <a:p>
            <a:pPr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Obrázky, 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dokumenty</a:t>
            </a:r>
          </a:p>
          <a:p>
            <a:pPr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pozor na posílání souborů – vir </a:t>
            </a:r>
          </a:p>
          <a:p>
            <a:pPr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Živá komunikace…</a:t>
            </a:r>
          </a:p>
        </p:txBody>
      </p:sp>
    </p:spTree>
    <p:extLst>
      <p:ext uri="{BB962C8B-B14F-4D97-AF65-F5344CB8AC3E}">
        <p14:creationId xmlns:p14="http://schemas.microsoft.com/office/powerpoint/2010/main" val="10461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buFont typeface="+mj-lt"/>
              <a:buAutoNum type="arabicPeriod" startAt="6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Sociální sítě…</a:t>
            </a:r>
          </a:p>
          <a:p>
            <a:pPr marL="742950" indent="-742950"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-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Facebook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Twitter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,…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kamarádi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kdo co vidí…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méně je více…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Facebook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Twitter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Youtube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…</a:t>
            </a:r>
          </a:p>
          <a:p>
            <a:pPr marL="742950" indent="-742950"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jste propojeni s přáteli a známými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sdílíte myšlenky, </a:t>
            </a:r>
            <a:b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názory, odkazy, </a:t>
            </a:r>
            <a:b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videa, obrázky,…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do je tvůrce?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hraňte soukromí…</a:t>
            </a: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Sociální sítě…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5372" r="28321" b="4115"/>
          <a:stretch/>
        </p:blipFill>
        <p:spPr bwMode="auto">
          <a:xfrm>
            <a:off x="4932040" y="2699064"/>
            <a:ext cx="3960440" cy="401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3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 lnSpcReduction="10000"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Kamarádi</a:t>
            </a:r>
          </a:p>
          <a:p>
            <a:pPr marL="742950" indent="-742950"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rozhodněte, kdo má mít přístup k vašemu profilu</a:t>
            </a:r>
          </a:p>
          <a:p>
            <a:pPr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Kdo co vidí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…</a:t>
            </a:r>
          </a:p>
          <a:p>
            <a:pPr>
              <a:defRPr/>
            </a:pP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astavte, kdo co vidí – přátelé, příspěvky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astavte, kdo může reagovat</a:t>
            </a: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charset="0"/>
                <a:cs typeface="Arial" charset="0"/>
              </a:rPr>
              <a:t>Sociální sítě…</a:t>
            </a:r>
          </a:p>
        </p:txBody>
      </p:sp>
    </p:spTree>
    <p:extLst>
      <p:ext uri="{BB962C8B-B14F-4D97-AF65-F5344CB8AC3E}">
        <p14:creationId xmlns:p14="http://schemas.microsoft.com/office/powerpoint/2010/main" val="40354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3312368"/>
          </a:xfrm>
        </p:spPr>
        <p:txBody>
          <a:bodyPr rtlCol="0">
            <a:norm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 zabezpečit počítač…</a:t>
            </a:r>
          </a:p>
          <a:p>
            <a:pPr marL="742950" indent="-742950"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- antivir,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antispam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, firewall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aktuální operační systém a prohlížeč</a:t>
            </a:r>
          </a:p>
          <a:p>
            <a:pPr marL="742950" indent="-742950"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pravidelná změna 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hesla</a:t>
            </a:r>
          </a:p>
          <a:p>
            <a:pPr marL="742950" indent="-742950"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- záloha dat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buFont typeface="+mj-lt"/>
              <a:buAutoNum type="arabicPeriod" startAt="6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Bezpečnost…</a:t>
            </a: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alarmy, požární a plynová čidla</a:t>
            </a: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kamery</a:t>
            </a:r>
          </a:p>
          <a:p>
            <a:pPr marL="742950" indent="-74295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l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okalizace osob, vozidel, atd. – pomocí mobilu nebo další řešení</a:t>
            </a:r>
          </a:p>
          <a:p>
            <a:pPr marL="742950" indent="-742950">
              <a:defRPr/>
            </a:pP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  <p:extLst>
      <p:ext uri="{BB962C8B-B14F-4D97-AF65-F5344CB8AC3E}">
        <p14:creationId xmlns:p14="http://schemas.microsoft.com/office/powerpoint/2010/main" val="25132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Lokalizace osob, vozidel,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atd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….</a:t>
            </a:r>
          </a:p>
          <a:p>
            <a:pPr marL="742950" indent="-742950"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	</a:t>
            </a: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t="7085" r="22285" b="38172"/>
          <a:stretch/>
        </p:blipFill>
        <p:spPr bwMode="auto">
          <a:xfrm>
            <a:off x="1907704" y="2453792"/>
            <a:ext cx="7013476" cy="42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872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Lokalizace osob, vozidel,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atd</a:t>
            </a: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….</a:t>
            </a:r>
          </a:p>
          <a:p>
            <a:pPr marL="742950" indent="-742950"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	</a:t>
            </a: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1" t="9223" r="21593" b="45389"/>
          <a:stretch/>
        </p:blipFill>
        <p:spPr bwMode="auto">
          <a:xfrm>
            <a:off x="1763688" y="2636912"/>
            <a:ext cx="7014502" cy="403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53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>
          <a:xfrm>
            <a:off x="1547813" y="1843088"/>
            <a:ext cx="7143750" cy="722312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Děkuji za pozornost….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813" y="3500438"/>
            <a:ext cx="7143750" cy="28813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Bc. Jan Jelínek</a:t>
            </a:r>
          </a:p>
          <a:p>
            <a:pPr>
              <a:defRPr/>
            </a:pPr>
            <a:r>
              <a:rPr lang="cs-CZ" sz="2400" b="1" dirty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</a:t>
            </a: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edoucí odboru informatiky </a:t>
            </a:r>
            <a:b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 organizačních věcí</a:t>
            </a:r>
            <a:endParaRPr lang="en-US" sz="2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Krajského úřadu Ústeckého kraje</a:t>
            </a:r>
            <a:endParaRPr lang="en-US" sz="2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248472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Antivir,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antispam</a:t>
            </a: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antivirový program nutností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chrání počítač před škodlivým kódem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volně dostupný (free) – nic nestojí, chrání omezeně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placený – poskytuje více ochrany, poskytování podpory</a:t>
            </a:r>
          </a:p>
          <a:p>
            <a:pPr>
              <a:defRPr/>
            </a:pPr>
            <a:endParaRPr lang="cs-CZ" sz="16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6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6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6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6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6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zabezpečit počítač…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" y="5085184"/>
            <a:ext cx="3901658" cy="1080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Porovnat avast! antiviry - SlimBrows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r="82615" b="82550"/>
          <a:stretch/>
        </p:blipFill>
        <p:spPr>
          <a:xfrm>
            <a:off x="5171098" y="5085184"/>
            <a:ext cx="3145318" cy="1080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5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694612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Antivir, </a:t>
            </a:r>
            <a:r>
              <a:rPr lang="cs-CZ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antispam</a:t>
            </a:r>
            <a:endParaRPr lang="cs-CZ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742950" indent="-742950">
              <a:defRPr/>
            </a:pPr>
            <a:r>
              <a:rPr lang="cs-CZ" sz="20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(volná - placená)</a:t>
            </a:r>
            <a:br>
              <a:rPr lang="cs-CZ" sz="20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20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u="sng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volná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poskytuje základní ochranu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před viry a </a:t>
            </a:r>
            <a:r>
              <a:rPr lang="cs-CZ" sz="1400" b="1" dirty="0" err="1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spyware</a:t>
            </a: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kontrola odkazů před kliknutím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odstranění soukromí po surfování</a:t>
            </a:r>
          </a:p>
          <a:p>
            <a:pPr>
              <a:defRPr/>
            </a:pP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u="sng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placená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 chrání při stahování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souborů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blokuje podvodné a nevyžádané e-maily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chrání osobní data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chrání při nákupech v internetových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obchodech a při internetovém</a:t>
            </a:r>
            <a:b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bankovnictví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šifrování souborů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endParaRPr lang="cs-CZ" sz="20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zabezpečit počítač…</a:t>
            </a:r>
          </a:p>
        </p:txBody>
      </p:sp>
      <p:pic>
        <p:nvPicPr>
          <p:cNvPr id="7" name="Obrázek 6" descr="AVG AntiVirus Free | Ochrana proti virům a spywaru zdarma - SlimBrows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10101" r="29615" b="2750"/>
          <a:stretch/>
        </p:blipFill>
        <p:spPr>
          <a:xfrm>
            <a:off x="4409443" y="1988840"/>
            <a:ext cx="4084502" cy="47085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1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848872" cy="4968552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Aktuální operační systém a prohlížeč</a:t>
            </a:r>
          </a:p>
          <a:p>
            <a:pPr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pro zvýšení bezpečnosti počítače: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používejte novější operační systém (WIN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8,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WIN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10)</a:t>
            </a:r>
            <a:endParaRPr lang="cs-CZ" sz="16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nainstalujte aktuální verzi internetového prohlížeče </a:t>
            </a:r>
            <a:endParaRPr lang="cs-CZ" sz="16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pravidelně </a:t>
            </a: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provádějte aktualizaci ze stránek Microsoft update</a:t>
            </a: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zabezpečit počítač…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7605218" cy="30963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4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848872" cy="4968552"/>
          </a:xfrm>
        </p:spPr>
        <p:txBody>
          <a:bodyPr rtlCol="0">
            <a:normAutofit/>
          </a:bodyPr>
          <a:lstStyle/>
          <a:p>
            <a:pPr marL="742950" indent="-742950"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Pravidelně měnit hesla</a:t>
            </a:r>
            <a:b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2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kvalitní heslo chrání vaše data (nepoužívat příliš jednoduchá hesla)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pravidelná obměna hesla sníží riziko zneužití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heslo uložit na bezpečné místě (nejlépe paměť)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nikomu heslo nevyzrazovat</a:t>
            </a:r>
            <a:b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6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POSKYTNUTÍ HESLA = POSKYTNUTÍ KLÍČE </a:t>
            </a:r>
            <a:r>
              <a:rPr lang="cs-CZ" sz="1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OD BYTU CIZÍ OSOBĚ</a:t>
            </a: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zabezpečit počítač…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11" y="4125661"/>
            <a:ext cx="7118004" cy="26157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3059832" y="4869160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48872" cy="4464496"/>
          </a:xfrm>
        </p:spPr>
        <p:txBody>
          <a:bodyPr rtlCol="0">
            <a:normAutofit/>
          </a:bodyPr>
          <a:lstStyle/>
          <a:p>
            <a:pPr marL="742950" indent="-742950">
              <a:buFont typeface="+mj-lt"/>
              <a:buAutoNum type="arabicPeriod" startAt="2"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Jak pracovat s emaily…</a:t>
            </a:r>
            <a:b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/>
            </a:r>
            <a:b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- bezpečný odesílatel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- nikdy neposílat osobní údaje</a:t>
            </a:r>
          </a:p>
          <a:p>
            <a:pPr marL="742950" indent="-742950">
              <a:defRPr/>
            </a:pPr>
            <a:r>
              <a:rPr lang="cs-CZ" b="1" dirty="0" smtClean="0">
                <a:solidFill>
                  <a:srgbClr val="375D67"/>
                </a:solidFill>
                <a:latin typeface="Arial" charset="0"/>
                <a:cs typeface="Arial" charset="0"/>
                <a:sym typeface="Tahoma" charset="0"/>
              </a:rPr>
              <a:t>	- nevyžádané pošta (SPAM)</a:t>
            </a:r>
          </a:p>
          <a:p>
            <a:pPr marL="742950" indent="-742950">
              <a:defRPr/>
            </a:pPr>
            <a:endParaRPr lang="cs-CZ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	</a:t>
            </a: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Bezpečný internet…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85756" cy="468052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Bezpečný odesílatel</a:t>
            </a:r>
            <a:br>
              <a:rPr lang="cs-CZ" sz="24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2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173038" indent="-173038"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E-MAIL = snadná, rychlá cesta</a:t>
            </a:r>
            <a:b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	k výměně informací</a:t>
            </a:r>
            <a:b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7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bezpečný odesílatel je ten, koho</a:t>
            </a:r>
            <a:b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znám (přátelé, firmy apod.)</a:t>
            </a:r>
            <a:b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7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každý neznámý odesílatel představuje</a:t>
            </a:r>
            <a:b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hrozbu</a:t>
            </a:r>
            <a:b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7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nebezpečného uživatele lze umístit </a:t>
            </a:r>
            <a:b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  <a:t>do seznamu blokovaných</a:t>
            </a:r>
            <a:br>
              <a:rPr lang="cs-CZ" sz="17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sym typeface="Tahoma" charset="0"/>
              </a:rPr>
            </a:br>
            <a:endParaRPr lang="cs-CZ" sz="17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endParaRPr lang="cs-CZ" sz="1400" b="1" dirty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>
              <a:tabLst>
                <a:tab pos="1249363" algn="l"/>
              </a:tabLst>
              <a:defRPr/>
            </a:pPr>
            <a:endParaRPr lang="cs-CZ" sz="1400" b="1" dirty="0" smtClean="0">
              <a:solidFill>
                <a:srgbClr val="375D67"/>
              </a:solidFill>
              <a:latin typeface="Arial" charset="0"/>
              <a:ea typeface="+mj-ea"/>
              <a:cs typeface="Arial" charset="0"/>
              <a:sym typeface="Tahoma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  <a:hlinkClick r:id="rId3"/>
              </a:rPr>
              <a:t>jelinek@volny.cz</a:t>
            </a:r>
            <a:r>
              <a:rPr lang="cs-CZ" sz="3900" b="1" dirty="0" smtClean="0">
                <a:solidFill>
                  <a:srgbClr val="375D67"/>
                </a:solidFill>
                <a:latin typeface="Arial" charset="0"/>
                <a:ea typeface="+mj-ea"/>
                <a:cs typeface="Arial" charset="0"/>
              </a:rPr>
              <a:t> 	</a:t>
            </a:r>
            <a:endParaRPr lang="cs-CZ" sz="3900" b="1" dirty="0">
              <a:solidFill>
                <a:srgbClr val="375D67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charset="0"/>
                <a:cs typeface="Arial" charset="0"/>
              </a:rPr>
              <a:t>Jak pracovat s emaily…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01" y="2240868"/>
            <a:ext cx="4384487" cy="37444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8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comKRI (2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58700B285B6F409AABEA8CC2B20A32" ma:contentTypeVersion="7" ma:contentTypeDescription="Vytvořit nový dokument" ma:contentTypeScope="" ma:versionID="7b81da94a6b3f3680f9e9acbde6b88e5">
  <xsd:schema xmlns:xsd="http://www.w3.org/2001/XMLSchema" xmlns:p="http://schemas.microsoft.com/office/2006/metadata/properties" xmlns:ns2="2e9c731b-0e97-4fd7-94a1-d56b3e8bb644" targetNamespace="http://schemas.microsoft.com/office/2006/metadata/properties" ma:root="true" ma:fieldsID="caf2085a861d2f6fee635ab2a8a942f9" ns2:_="">
    <xsd:import namespace="2e9c731b-0e97-4fd7-94a1-d56b3e8bb644"/>
    <xsd:element name="properties">
      <xsd:complexType>
        <xsd:sequence>
          <xsd:element name="documentManagement">
            <xsd:complexType>
              <xsd:all>
                <xsd:element ref="ns2:Typ_x0020_formul_x00e1__x0159_e" minOccurs="0"/>
                <xsd:element ref="ns2:Vnit_x0159_n_x00ed__x0020_p_x0159_edpis0" minOccurs="0"/>
                <xsd:element ref="ns2:Pozn_x00e1_mk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e9c731b-0e97-4fd7-94a1-d56b3e8bb644" elementFormDefault="qualified">
    <xsd:import namespace="http://schemas.microsoft.com/office/2006/documentManagement/types"/>
    <xsd:element name="Typ_x0020_formul_x00e1__x0159_e" ma:index="2" nillable="true" ma:displayName="Typ formuláře" ma:format="Dropdown" ma:internalName="Typ_x0020_formul_x00e1__x0159_e">
      <xsd:simpleType>
        <xsd:union memberTypes="dms:Text">
          <xsd:simpleType>
            <xsd:restriction base="dms:Choice">
              <xsd:enumeration value="Hlavičkový papír"/>
              <xsd:enumeration value="Loga"/>
              <xsd:enumeration value="Personální formuláře"/>
              <xsd:enumeration value="Veřejné zakázky nedosahující 250 tis. ‎Kč bez DPH"/>
              <xsd:enumeration value="Veřejné zakázky od 250 tis. Kč nedosahující 1 mil. ‎Kč bez DPH"/>
              <xsd:enumeration value="Veřejné zakázky od 1 mil. Kč nedosahující 3 mil. Kč bez DPH stavební práce"/>
              <xsd:enumeration value="Vzory smluv"/>
              <xsd:enumeration value="Evidence majetku"/>
              <xsd:enumeration value="Personální"/>
              <xsd:enumeration value="Kontrolní činnost"/>
              <xsd:enumeration value="Hlavičkové papíry"/>
              <xsd:enumeration value="Rada a zastupitelstvo"/>
              <xsd:enumeration value="Samospráva"/>
              <xsd:enumeration value="Symboly Ústeckého kraje"/>
              <xsd:enumeration value="Ostatní - nezařazené"/>
              <xsd:enumeration value="Archivace a skartace"/>
              <xsd:enumeration value="Jmenovky a vizitky"/>
              <xsd:enumeration value="Nákup"/>
              <xsd:enumeration value="Služební cesty"/>
              <xsd:enumeration value="Zřizovací listiny"/>
              <xsd:enumeration value="Šablony logomanuálu - pro Office 2003"/>
              <xsd:enumeration value="Šablony logomanuálu - pro Office 2007 - ZATÍM NEPOUŽÍVAT"/>
              <xsd:enumeration value="Powerpoint prezentace - pro Office 2003"/>
              <xsd:enumeration value="Powerpoint prezentace - pro Office 2007"/>
              <xsd:enumeration value="Veřejné zakázky – Zjednodušené podlimitní řízení"/>
            </xsd:restriction>
          </xsd:simpleType>
        </xsd:union>
      </xsd:simpleType>
    </xsd:element>
    <xsd:element name="Vnit_x0159_n_x00ed__x0020_p_x0159_edpis0" ma:index="3" nillable="true" ma:displayName="Vnitřní předpis" ma:list="{e86e94d8-b977-4b02-a1d7-a37ef24fb5c7}" ma:internalName="Vnit_x0159_n_x00ed__x0020_p_x0159_edpis0" ma:showField="_x010c__x00ed_slo_x0020_p_x0159_">
      <xsd:simpleType>
        <xsd:restriction base="dms:Lookup"/>
      </xsd:simpleType>
    </xsd:element>
    <xsd:element name="Pozn_x00e1_mka" ma:index="4" nillable="true" ma:displayName="Poznámka" ma:internalName="Pozn_x00e1_mk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yp obsahu" ma:readOnly="true"/>
        <xsd:element ref="dc:title" minOccurs="0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yp_x0020_formul_x00e1__x0159_e xmlns="2e9c731b-0e97-4fd7-94a1-d56b3e8bb644">Powerpoint prezentace</Typ_x0020_formul_x00e1__x0159_e>
    <Vnit_x0159_n_x00ed__x0020_p_x0159_edpis0 xmlns="2e9c731b-0e97-4fd7-94a1-d56b3e8bb644" xsi:nil="true"/>
    <Pozn_x00e1_mka xmlns="2e9c731b-0e97-4fd7-94a1-d56b3e8bb644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E0601-C265-4F9D-B44B-CA3AE1E06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c731b-0e97-4fd7-94a1-d56b3e8bb64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880F937-1084-46E9-8CFD-B04787A4B32F}">
  <ds:schemaRefs>
    <ds:schemaRef ds:uri="http://schemas.microsoft.com/office/2006/metadata/properties"/>
    <ds:schemaRef ds:uri="2e9c731b-0e97-4fd7-94a1-d56b3e8bb644"/>
  </ds:schemaRefs>
</ds:datastoreItem>
</file>

<file path=customXml/itemProps3.xml><?xml version="1.0" encoding="utf-8"?>
<ds:datastoreItem xmlns:ds="http://schemas.openxmlformats.org/officeDocument/2006/customXml" ds:itemID="{AD035434-0A98-44B2-8FC3-157ADE215A5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6EC7306-8693-4409-BF55-61015133C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InfocomKRI (2)</Template>
  <TotalTime>930</TotalTime>
  <Words>593</Words>
  <Application>Microsoft Office PowerPoint</Application>
  <PresentationFormat>Předvádění na obrazovce (4:3)</PresentationFormat>
  <Paragraphs>281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Tahoma</vt:lpstr>
      <vt:lpstr>Wingdings</vt:lpstr>
      <vt:lpstr>InfocomKRI (2)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projektu</dc:title>
  <dc:creator>Jelínek Jan</dc:creator>
  <cp:lastModifiedBy>Jan Jelínek</cp:lastModifiedBy>
  <cp:revision>80</cp:revision>
  <dcterms:created xsi:type="dcterms:W3CDTF">2013-11-25T09:52:30Z</dcterms:created>
  <dcterms:modified xsi:type="dcterms:W3CDTF">2017-06-19T19:23:15Z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nitřní předpis">
    <vt:lpwstr>0</vt:lpwstr>
  </property>
  <property fmtid="{D5CDD505-2E9C-101B-9397-08002B2CF9AE}" pid="3" name="ContentType">
    <vt:lpwstr>Dokument</vt:lpwstr>
  </property>
</Properties>
</file>